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70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C7CC8-1D6F-41F5-92E9-E3EDBFE63907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CD645-EDF6-4188-8112-1396F76951C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CD645-EDF6-4188-8112-1396F76951CF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CD7B7-2D53-4119-9176-A4748238C3F3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A90017-883B-4869-973F-9F56D85E4B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nage-user.volmed.org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nitoring.volmed.org.ru/" TargetMode="External"/><Relationship Id="rId2" Type="http://schemas.openxmlformats.org/officeDocument/2006/relationships/hyperlink" Target="https://miac.volmed.org.ru/?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2277" y="735501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>Презентация по </a:t>
            </a:r>
            <a:r>
              <a:rPr lang="ru-RU" sz="4400" b="1" i="1" dirty="0">
                <a:solidFill>
                  <a:schemeClr val="accent1">
                    <a:lumMod val="75000"/>
                  </a:schemeClr>
                </a:solidFill>
              </a:rPr>
              <a:t>работе в интерфейсе  программы Мониторингов, разработанной БУЗ ВО “МИАЦ”</a:t>
            </a:r>
            <a:endParaRPr lang="ru-RU" sz="4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4382" y="4126524"/>
            <a:ext cx="8915399" cy="219917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Назначение: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Программа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предназначена для ввода данных в таблицы, созданные администратором системы.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02105"/>
            <a:ext cx="8915400" cy="5109117"/>
          </a:xfrm>
        </p:spPr>
        <p:txBody>
          <a:bodyPr/>
          <a:lstStyle/>
          <a:p>
            <a:r>
              <a:rPr lang="ru-RU" b="1" dirty="0"/>
              <a:t>статусы куратора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84421" y="1331495"/>
            <a:ext cx="9820191" cy="172666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54650" y="3397847"/>
            <a:ext cx="795762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На проверке</a:t>
            </a:r>
            <a:r>
              <a:rPr lang="en-US" dirty="0"/>
              <a:t> — означает, что куратор проверяет данные таблицы.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55512" y="5382238"/>
            <a:ext cx="72491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Принято</a:t>
            </a:r>
            <a:r>
              <a:rPr lang="en-US" dirty="0"/>
              <a:t> — присваивается, если куратор проверил таблицу </a:t>
            </a:r>
            <a:endParaRPr lang="ru-RU" dirty="0" smtClean="0"/>
          </a:p>
          <a:p>
            <a:r>
              <a:rPr lang="en-US" dirty="0" smtClean="0"/>
              <a:t>и </a:t>
            </a:r>
            <a:r>
              <a:rPr lang="en-US" dirty="0"/>
              <a:t>не обнаружил ошибок.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970315" y="4106866"/>
            <a:ext cx="778654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Возвращен на доработку</a:t>
            </a:r>
            <a:r>
              <a:rPr lang="ru-RU" dirty="0"/>
              <a:t> — если в данных, введенных </a:t>
            </a:r>
            <a:r>
              <a:rPr lang="ru-RU" dirty="0" smtClean="0"/>
              <a:t>оператором </a:t>
            </a:r>
            <a:r>
              <a:rPr lang="ru-RU" dirty="0"/>
              <a:t>ЛПУ, обнаружена ошибка, куратор </a:t>
            </a:r>
            <a:r>
              <a:rPr lang="ru-RU" dirty="0" smtClean="0"/>
              <a:t>устанавливает </a:t>
            </a:r>
            <a:r>
              <a:rPr lang="ru-RU" dirty="0"/>
              <a:t>этот статус и указывает в текстовом </a:t>
            </a:r>
            <a:r>
              <a:rPr lang="ru-RU" dirty="0" smtClean="0"/>
              <a:t>поле </a:t>
            </a:r>
            <a:r>
              <a:rPr lang="ru-RU" dirty="0"/>
              <a:t>причину возврата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5301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История статусов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текстов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66768" y="4629665"/>
            <a:ext cx="7789456" cy="1655799"/>
          </a:xfrm>
          <a:prstGeom prst="rect">
            <a:avLst/>
          </a:prstGeom>
          <a:ln w="28575" cap="sq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55053" y="3543997"/>
            <a:ext cx="5782352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Оператор ЛПУ и куратор могут просматривать </a:t>
            </a:r>
            <a:endParaRPr lang="ru-RU" dirty="0" smtClean="0"/>
          </a:p>
          <a:p>
            <a:r>
              <a:rPr lang="en-US" dirty="0" smtClean="0"/>
              <a:t>историю </a:t>
            </a:r>
            <a:r>
              <a:rPr lang="en-US" dirty="0"/>
              <a:t>статусов и текстов </a:t>
            </a:r>
            <a:endParaRPr lang="ru-RU" dirty="0"/>
          </a:p>
        </p:txBody>
      </p:sp>
      <p:pic>
        <p:nvPicPr>
          <p:cNvPr id="5" name="Рисунок 4" descr="C:\Users\sly\Desktop\15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5375" y="1515763"/>
            <a:ext cx="9328614" cy="1499286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Стрелка вверх 6"/>
          <p:cNvSpPr/>
          <p:nvPr/>
        </p:nvSpPr>
        <p:spPr>
          <a:xfrm>
            <a:off x="7804940" y="2702011"/>
            <a:ext cx="45719" cy="823784"/>
          </a:xfrm>
          <a:prstGeom prst="up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82724"/>
            <a:ext cx="8911687" cy="10205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Регистрация для  получения логина и пароля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30857"/>
            <a:ext cx="8915400" cy="4410669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Перейти по ссылке </a:t>
            </a:r>
            <a:r>
              <a:rPr lang="ru-RU" b="1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ru-RU" b="1" dirty="0" smtClean="0">
                <a:solidFill>
                  <a:srgbClr val="002060"/>
                </a:solidFill>
                <a:hlinkClick r:id="rId2"/>
              </a:rPr>
              <a:t>manage-user.volmed.org.ru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2555631"/>
            <a:ext cx="3496237" cy="3388037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427730" y="4524840"/>
            <a:ext cx="5368853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Нажмите </a:t>
            </a:r>
            <a:r>
              <a:rPr lang="en-US" dirty="0" smtClean="0"/>
              <a:t>кнопку Добавить пользователя ЛПУ </a:t>
            </a:r>
            <a:endParaRPr lang="ru-RU" dirty="0" smtClean="0"/>
          </a:p>
          <a:p>
            <a:r>
              <a:rPr lang="en-US" dirty="0" smtClean="0"/>
              <a:t>и </a:t>
            </a:r>
            <a:r>
              <a:rPr lang="ru-RU" dirty="0" smtClean="0"/>
              <a:t>введите </a:t>
            </a:r>
            <a:r>
              <a:rPr lang="en-US" dirty="0" smtClean="0"/>
              <a:t>ваши данные для авторизации. </a:t>
            </a:r>
            <a:endParaRPr lang="ru-RU" dirty="0" smtClean="0"/>
          </a:p>
          <a:p>
            <a:r>
              <a:rPr lang="ru-RU" dirty="0" smtClean="0"/>
              <a:t>После этого обратиться </a:t>
            </a:r>
            <a:r>
              <a:rPr lang="ru-RU" dirty="0"/>
              <a:t>к администратору </a:t>
            </a:r>
            <a:endParaRPr lang="ru-RU" dirty="0" smtClean="0"/>
          </a:p>
          <a:p>
            <a:r>
              <a:rPr lang="ru-RU" dirty="0" smtClean="0"/>
              <a:t>вашей </a:t>
            </a:r>
            <a:r>
              <a:rPr lang="ru-RU" dirty="0"/>
              <a:t>МО, </a:t>
            </a:r>
            <a:r>
              <a:rPr lang="ru-RU" dirty="0" smtClean="0"/>
              <a:t>что </a:t>
            </a:r>
            <a:r>
              <a:rPr lang="ru-RU" dirty="0"/>
              <a:t>бы он активировал вашу </a:t>
            </a:r>
            <a:endParaRPr lang="ru-RU" dirty="0" smtClean="0"/>
          </a:p>
          <a:p>
            <a:r>
              <a:rPr lang="ru-RU" dirty="0" smtClean="0"/>
              <a:t>учетную запись.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Вход в программу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558" y="1825098"/>
            <a:ext cx="9110419" cy="5040923"/>
          </a:xfrm>
          <a:ln>
            <a:noFill/>
          </a:ln>
        </p:spPr>
        <p:txBody>
          <a:bodyPr/>
          <a:lstStyle/>
          <a:p>
            <a:r>
              <a:rPr lang="ru-RU" b="1" dirty="0" smtClean="0"/>
              <a:t>сайт МИАЦ </a:t>
            </a:r>
            <a:r>
              <a:rPr lang="en-US" b="1" dirty="0" smtClean="0">
                <a:hlinkClick r:id="rId2"/>
              </a:rPr>
              <a:t>miac.volmed.org.ru</a:t>
            </a:r>
            <a:r>
              <a:rPr lang="ru-RU" b="1" dirty="0" smtClean="0"/>
              <a:t> , раздел </a:t>
            </a:r>
            <a:r>
              <a:rPr lang="ru-RU" b="1" dirty="0"/>
              <a:t>Ввод показателей работы </a:t>
            </a:r>
            <a:endParaRPr lang="ru-RU" b="1" dirty="0" smtClean="0"/>
          </a:p>
          <a:p>
            <a:r>
              <a:rPr lang="ru-RU" b="1" dirty="0" smtClean="0"/>
              <a:t>или перейдите </a:t>
            </a:r>
            <a:r>
              <a:rPr lang="ru-RU" b="1" dirty="0"/>
              <a:t>по ссылке </a:t>
            </a:r>
            <a:r>
              <a:rPr lang="ru-RU" b="1" dirty="0">
                <a:hlinkClick r:id="rId3"/>
              </a:rPr>
              <a:t>https://monitoring.volmed.org.ru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4" name="Рисунок 3" descr="C:\Users\Шоломовы\AppData\Local\Packages\Microsoft.Windows.Photos_8wekyb3d8bbwe\TempState\ShareServiceTempFolder\1.jpe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2720721"/>
            <a:ext cx="6003804" cy="2840453"/>
          </a:xfrm>
          <a:prstGeom prst="rect">
            <a:avLst/>
          </a:prstGeom>
          <a:ln w="28575" cap="sq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Рисунок 4" descr="C:\Users\sly\Desktop\789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96245" y="4681367"/>
            <a:ext cx="4950460" cy="1953895"/>
          </a:xfrm>
          <a:prstGeom prst="rect">
            <a:avLst/>
          </a:prstGeom>
          <a:ln w="28575" cap="sq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5301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Работа с программой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91916"/>
            <a:ext cx="9057356" cy="490888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список групп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мониторингов</a:t>
            </a:r>
          </a:p>
          <a:p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список мониторингов </a:t>
            </a: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Изображение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48463" y="2069432"/>
            <a:ext cx="5101390" cy="978568"/>
          </a:xfrm>
          <a:prstGeom prst="rect">
            <a:avLst/>
          </a:prstGeom>
          <a:ln w="28575" cap="sq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943" y="3946358"/>
            <a:ext cx="7246429" cy="994608"/>
          </a:xfrm>
          <a:prstGeom prst="rect">
            <a:avLst/>
          </a:prstGeom>
          <a:ln w="28575" cap="sq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748463" y="5502442"/>
            <a:ext cx="70695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статусе указывается принят или не принят мониторинг. 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НЕТ – система статусов отключена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Стрелка вверх 33"/>
          <p:cNvSpPr/>
          <p:nvPr/>
        </p:nvSpPr>
        <p:spPr>
          <a:xfrm>
            <a:off x="9713495" y="4893277"/>
            <a:ext cx="48343" cy="609166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0064" y="1187117"/>
            <a:ext cx="9737558" cy="5486399"/>
          </a:xfrm>
        </p:spPr>
        <p:txBody>
          <a:bodyPr>
            <a:normAutofit/>
          </a:bodyPr>
          <a:lstStyle/>
          <a:p>
            <a:r>
              <a:rPr lang="ru-RU" sz="2000" b="1" dirty="0"/>
              <a:t>список периодов </a:t>
            </a:r>
            <a:r>
              <a:rPr lang="ru-RU" sz="2000" b="1" dirty="0" smtClean="0"/>
              <a:t>мониторинга</a:t>
            </a:r>
          </a:p>
          <a:p>
            <a:endParaRPr lang="ru-RU" sz="2000" b="1" dirty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endParaRPr lang="ru-RU" sz="2000" b="1" dirty="0"/>
          </a:p>
          <a:p>
            <a:pPr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76" y="1864748"/>
            <a:ext cx="8727933" cy="1443788"/>
          </a:xfrm>
          <a:prstGeom prst="rect">
            <a:avLst/>
          </a:prstGeom>
          <a:ln w="28575" cap="sq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175445" y="3954867"/>
            <a:ext cx="83673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Внизу таблицы периодов, выведена информация </a:t>
            </a:r>
            <a:r>
              <a:rPr lang="ru-RU" dirty="0" smtClean="0"/>
              <a:t>об ответственном </a:t>
            </a:r>
            <a:r>
              <a:rPr lang="ru-RU" dirty="0"/>
              <a:t>и номер телефона, по которому можно связаться со специалистом.</a:t>
            </a:r>
          </a:p>
        </p:txBody>
      </p:sp>
      <p:sp>
        <p:nvSpPr>
          <p:cNvPr id="8" name="Стрелка вверх 7"/>
          <p:cNvSpPr/>
          <p:nvPr/>
        </p:nvSpPr>
        <p:spPr>
          <a:xfrm>
            <a:off x="5317743" y="3155092"/>
            <a:ext cx="69803" cy="766119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250" y="953753"/>
            <a:ext cx="9258717" cy="55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список </a:t>
            </a:r>
            <a:r>
              <a:rPr lang="ru-RU" sz="2000" b="1" dirty="0" smtClean="0"/>
              <a:t>таблиц</a:t>
            </a:r>
          </a:p>
          <a:p>
            <a:pPr marL="0" indent="0">
              <a:buNone/>
            </a:pPr>
            <a:r>
              <a:rPr lang="ru-RU" sz="2000" dirty="0" smtClean="0"/>
              <a:t>                     система статусов отключена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54318" y="3697341"/>
            <a:ext cx="4338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система статусов включена</a:t>
            </a:r>
          </a:p>
        </p:txBody>
      </p:sp>
      <p:pic>
        <p:nvPicPr>
          <p:cNvPr id="1027" name="Picture 3" descr="C:\Users\sly\Desktop\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6779" y="2446639"/>
            <a:ext cx="288325" cy="267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C:\Users\sly\Desktop\1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6778" y="2850292"/>
            <a:ext cx="288326" cy="2667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9" name="Picture 5" descr="C:\Users\sly\Desktop\1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6777" y="3583460"/>
            <a:ext cx="289934" cy="2899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8962089" y="2475130"/>
            <a:ext cx="27507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просмотр заполненной таблицы</a:t>
            </a:r>
            <a:endParaRPr lang="ru-RU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8957477" y="2797388"/>
            <a:ext cx="29791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+mj-lt"/>
              </a:rPr>
              <a:t>выгрузка заполненной таблицы в </a:t>
            </a:r>
            <a:r>
              <a:rPr lang="en-US" sz="1100" dirty="0" smtClean="0">
                <a:latin typeface="+mj-lt"/>
              </a:rPr>
              <a:t>excel</a:t>
            </a:r>
            <a:r>
              <a:rPr lang="ru-RU" sz="1100" dirty="0" smtClean="0">
                <a:latin typeface="+mj-lt"/>
              </a:rPr>
              <a:t>.</a:t>
            </a:r>
          </a:p>
          <a:p>
            <a:r>
              <a:rPr lang="ru-RU" sz="1100" dirty="0" smtClean="0">
                <a:latin typeface="+mj-lt"/>
              </a:rPr>
              <a:t>при необходимости можно скопировать таблицу из</a:t>
            </a:r>
            <a:r>
              <a:rPr lang="en-US" sz="1100" dirty="0" smtClean="0"/>
              <a:t> excel</a:t>
            </a:r>
            <a:r>
              <a:rPr lang="ru-RU" sz="1100" dirty="0" smtClean="0"/>
              <a:t> и перенести в </a:t>
            </a:r>
            <a:r>
              <a:rPr lang="en-US" sz="1100" dirty="0" smtClean="0"/>
              <a:t>word</a:t>
            </a:r>
            <a:endParaRPr lang="ru-RU" sz="11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62768" y="3608172"/>
            <a:ext cx="19175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выгрузка шаблона </a:t>
            </a:r>
            <a:r>
              <a:rPr lang="en-US" sz="1100" dirty="0" smtClean="0"/>
              <a:t>excel</a:t>
            </a:r>
            <a:endParaRPr lang="ru-RU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8896865" y="2042982"/>
            <a:ext cx="1221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Действие:</a:t>
            </a:r>
            <a:endParaRPr lang="ru-RU" sz="1400" dirty="0"/>
          </a:p>
        </p:txBody>
      </p:sp>
      <p:pic>
        <p:nvPicPr>
          <p:cNvPr id="15" name="Изображение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4303" y="2016125"/>
            <a:ext cx="5866902" cy="168148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</p:spPr>
      </p:pic>
      <p:pic>
        <p:nvPicPr>
          <p:cNvPr id="2" name="Изображение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4030" y="4161790"/>
            <a:ext cx="6332392" cy="177292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5265972" cy="68570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Заполнение таблицы</a:t>
            </a:r>
            <a:endParaRPr lang="ru-RU" dirty="0"/>
          </a:p>
        </p:txBody>
      </p:sp>
      <p:pic>
        <p:nvPicPr>
          <p:cNvPr id="4" name="Picture 2" descr="C:\Users\sly\Desktop\20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26067" y="1740744"/>
            <a:ext cx="7558625" cy="2892706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108887" y="4876799"/>
            <a:ext cx="2999539" cy="738664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Черновик. Сохранение без </a:t>
            </a:r>
          </a:p>
          <a:p>
            <a:r>
              <a:rPr lang="ru-RU" sz="1400" dirty="0" smtClean="0"/>
              <a:t>контролей. Возможность </a:t>
            </a:r>
          </a:p>
          <a:p>
            <a:r>
              <a:rPr lang="ru-RU" sz="1400" dirty="0" smtClean="0"/>
              <a:t>вернуться и заполнить таблицу.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291913" y="5815915"/>
            <a:ext cx="4942379" cy="738664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Сохранение с контролями. Если система </a:t>
            </a:r>
          </a:p>
          <a:p>
            <a:r>
              <a:rPr lang="ru-RU" sz="1400" dirty="0" smtClean="0"/>
              <a:t>обнаружит ошибки, то всплывёт предупреждение и </a:t>
            </a:r>
          </a:p>
          <a:p>
            <a:r>
              <a:rPr lang="ru-RU" sz="1400" dirty="0" smtClean="0"/>
              <a:t>ячейки с ошибками подсветятся красным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84540" y="4868562"/>
            <a:ext cx="2852063" cy="738664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Если данные не изменились, </a:t>
            </a:r>
          </a:p>
          <a:p>
            <a:r>
              <a:rPr lang="ru-RU" sz="1400" dirty="0" smtClean="0"/>
              <a:t>можно скопировать их из </a:t>
            </a:r>
          </a:p>
          <a:p>
            <a:r>
              <a:rPr lang="ru-RU" sz="1400" dirty="0" smtClean="0"/>
              <a:t>предыдущего периода</a:t>
            </a:r>
          </a:p>
        </p:txBody>
      </p:sp>
      <p:sp>
        <p:nvSpPr>
          <p:cNvPr id="12" name="Стрелка вверх 11"/>
          <p:cNvSpPr/>
          <p:nvPr/>
        </p:nvSpPr>
        <p:spPr>
          <a:xfrm>
            <a:off x="4732227" y="4637903"/>
            <a:ext cx="45719" cy="222421"/>
          </a:xfrm>
          <a:prstGeom prst="up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5618204" y="4629664"/>
            <a:ext cx="45719" cy="1161535"/>
          </a:xfrm>
          <a:prstGeom prst="up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верх 13"/>
          <p:cNvSpPr/>
          <p:nvPr/>
        </p:nvSpPr>
        <p:spPr>
          <a:xfrm>
            <a:off x="7372865" y="4646140"/>
            <a:ext cx="45719" cy="197708"/>
          </a:xfrm>
          <a:prstGeom prst="up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762896" y="1680519"/>
            <a:ext cx="1573427" cy="1169551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Куратор указывает</a:t>
            </a:r>
          </a:p>
          <a:p>
            <a:pPr algn="ctr"/>
            <a:r>
              <a:rPr lang="ru-RU" sz="1400" dirty="0" smtClean="0"/>
              <a:t> информацию </a:t>
            </a:r>
          </a:p>
          <a:p>
            <a:pPr algn="ctr"/>
            <a:r>
              <a:rPr lang="ru-RU" sz="1400" dirty="0" smtClean="0"/>
              <a:t>по заполнению</a:t>
            </a:r>
          </a:p>
          <a:p>
            <a:pPr algn="ctr"/>
            <a:r>
              <a:rPr lang="ru-RU" sz="1400" dirty="0" smtClean="0"/>
              <a:t>таблицы</a:t>
            </a:r>
            <a:endParaRPr lang="ru-RU" sz="1400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361038" y="1881935"/>
            <a:ext cx="444843" cy="45719"/>
          </a:xfrm>
          <a:prstGeom prst="right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0736" y="531564"/>
            <a:ext cx="8115952" cy="723900"/>
          </a:xfrm>
          <a:noFill/>
          <a:ln>
            <a:noFill/>
          </a:ln>
          <a:effectLst/>
        </p:spPr>
        <p:txBody>
          <a:bodyPr>
            <a:noAutofit/>
          </a:bodyPr>
          <a:lstStyle/>
          <a:p>
            <a:r>
              <a:rPr lang="ru-RU" altLang="en-US" sz="3200" b="1" i="1" dirty="0">
                <a:solidFill>
                  <a:schemeClr val="accent1">
                    <a:lumMod val="75000"/>
                  </a:schemeClr>
                </a:solidFill>
              </a:rPr>
              <a:t>Загрузка из программы Офиса</a:t>
            </a:r>
          </a:p>
        </p:txBody>
      </p:sp>
      <p:pic>
        <p:nvPicPr>
          <p:cNvPr id="7" name="Изображение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199" y="1829452"/>
            <a:ext cx="8915400" cy="949325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10963" y="3303371"/>
            <a:ext cx="1960605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+mj-lt"/>
                <a:cs typeface="Times New Roman" pitchFamily="18" charset="0"/>
              </a:rPr>
              <a:t>Выбрать формат </a:t>
            </a:r>
          </a:p>
          <a:p>
            <a:r>
              <a:rPr lang="ru-RU" sz="1400" dirty="0" smtClean="0">
                <a:latin typeface="+mj-lt"/>
                <a:cs typeface="Times New Roman" pitchFamily="18" charset="0"/>
              </a:rPr>
              <a:t>файла: </a:t>
            </a:r>
            <a:r>
              <a:rPr lang="en-US" sz="1400" dirty="0" smtClean="0">
                <a:latin typeface="+mj-lt"/>
                <a:cs typeface="Times New Roman" pitchFamily="18" charset="0"/>
              </a:rPr>
              <a:t>xlsx или ods</a:t>
            </a:r>
            <a:endParaRPr lang="ru-RU" sz="1400" dirty="0">
              <a:latin typeface="+mj-lt"/>
              <a:cs typeface="Times New Roman" pitchFamily="18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2079643" y="2792627"/>
            <a:ext cx="45719" cy="510746"/>
          </a:xfrm>
          <a:prstGeom prst="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2545492" y="2800865"/>
            <a:ext cx="45719" cy="502508"/>
          </a:xfrm>
          <a:prstGeom prst="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64477" y="4695569"/>
            <a:ext cx="2710248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SimSun" charset="0"/>
              </a:rPr>
              <a:t>Скача</a:t>
            </a:r>
            <a:r>
              <a:rPr lang="ru-RU" sz="1400" dirty="0" smtClean="0">
                <a:latin typeface="+mj-lt"/>
                <a:cs typeface="SimSun" charset="0"/>
              </a:rPr>
              <a:t>ть</a:t>
            </a:r>
            <a:r>
              <a:rPr lang="en-US" sz="1400" dirty="0" smtClean="0">
                <a:latin typeface="+mj-lt"/>
                <a:cs typeface="SimSun" charset="0"/>
              </a:rPr>
              <a:t> шаблон</a:t>
            </a:r>
            <a:r>
              <a:rPr lang="ru-RU" sz="1400" dirty="0" smtClean="0">
                <a:latin typeface="+mj-lt"/>
                <a:cs typeface="SimSun" charset="0"/>
              </a:rPr>
              <a:t>.</a:t>
            </a:r>
          </a:p>
          <a:p>
            <a:r>
              <a:rPr lang="en-US" sz="1400" dirty="0" smtClean="0">
                <a:latin typeface="+mj-lt"/>
                <a:cs typeface="SimSun" charset="0"/>
              </a:rPr>
              <a:t>В программе офиса </a:t>
            </a:r>
            <a:endParaRPr lang="ru-RU" sz="1400" dirty="0" smtClean="0">
              <a:latin typeface="+mj-lt"/>
              <a:cs typeface="SimSun" charset="0"/>
            </a:endParaRPr>
          </a:p>
          <a:p>
            <a:r>
              <a:rPr lang="en-US" sz="1400" dirty="0" smtClean="0">
                <a:latin typeface="+mj-lt"/>
                <a:cs typeface="SimSun" charset="0"/>
              </a:rPr>
              <a:t>заполнит</a:t>
            </a:r>
            <a:r>
              <a:rPr lang="ru-RU" sz="1400" dirty="0" smtClean="0">
                <a:latin typeface="+mj-lt"/>
                <a:cs typeface="SimSun" charset="0"/>
              </a:rPr>
              <a:t>ь</a:t>
            </a:r>
            <a:r>
              <a:rPr lang="en-US" sz="1400" dirty="0" smtClean="0">
                <a:latin typeface="+mj-lt"/>
                <a:cs typeface="SimSun" charset="0"/>
              </a:rPr>
              <a:t> данные в </a:t>
            </a:r>
            <a:endParaRPr lang="ru-RU" sz="1400" dirty="0" smtClean="0">
              <a:latin typeface="+mj-lt"/>
              <a:cs typeface="SimSun" charset="0"/>
            </a:endParaRPr>
          </a:p>
          <a:p>
            <a:r>
              <a:rPr lang="en-US" sz="1400" dirty="0" smtClean="0">
                <a:latin typeface="+mj-lt"/>
                <a:cs typeface="SimSun" charset="0"/>
              </a:rPr>
              <a:t>шаблон и сохранит</a:t>
            </a:r>
            <a:r>
              <a:rPr lang="ru-RU" sz="1400" dirty="0" smtClean="0">
                <a:latin typeface="+mj-lt"/>
                <a:cs typeface="SimSun" charset="0"/>
              </a:rPr>
              <a:t>ь</a:t>
            </a:r>
            <a:r>
              <a:rPr lang="en-US" sz="1400" dirty="0" smtClean="0">
                <a:latin typeface="+mj-lt"/>
                <a:cs typeface="SimSun" charset="0"/>
              </a:rPr>
              <a:t> файл.</a:t>
            </a:r>
            <a:endParaRPr lang="ru-RU" sz="1400" dirty="0">
              <a:latin typeface="+mj-lt"/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3265892" y="2800865"/>
            <a:ext cx="45719" cy="1878227"/>
          </a:xfrm>
          <a:prstGeom prst="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98789" y="3459892"/>
            <a:ext cx="6521566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SimSun" charset="0"/>
              </a:rPr>
              <a:t>Загрузит</a:t>
            </a:r>
            <a:r>
              <a:rPr lang="ru-RU" sz="1400" dirty="0" smtClean="0">
                <a:latin typeface="+mj-lt"/>
                <a:cs typeface="SimSun" charset="0"/>
              </a:rPr>
              <a:t>ь</a:t>
            </a:r>
            <a:r>
              <a:rPr lang="en-US" sz="1400" dirty="0" smtClean="0">
                <a:latin typeface="+mj-lt"/>
                <a:cs typeface="SimSun" charset="0"/>
              </a:rPr>
              <a:t> файл.</a:t>
            </a:r>
            <a:r>
              <a:rPr lang="ru-RU" sz="1400" dirty="0" smtClean="0">
                <a:latin typeface="+mj-lt"/>
                <a:cs typeface="SimSun" charset="0"/>
              </a:rPr>
              <a:t> </a:t>
            </a:r>
            <a:r>
              <a:rPr lang="en-US" sz="1400" dirty="0" smtClean="0">
                <a:latin typeface="+mj-lt"/>
                <a:cs typeface="SimSun" charset="0"/>
              </a:rPr>
              <a:t>Система сравни</a:t>
            </a:r>
            <a:r>
              <a:rPr lang="ru-RU" sz="1400" dirty="0" smtClean="0">
                <a:latin typeface="+mj-lt"/>
                <a:cs typeface="SimSun" charset="0"/>
              </a:rPr>
              <a:t>т</a:t>
            </a:r>
            <a:r>
              <a:rPr lang="en-US" sz="1400" dirty="0" smtClean="0">
                <a:latin typeface="+mj-lt"/>
                <a:cs typeface="SimSun" charset="0"/>
              </a:rPr>
              <a:t> размер с шаблоном</a:t>
            </a:r>
            <a:r>
              <a:rPr lang="ru-RU" sz="1400" dirty="0" smtClean="0">
                <a:latin typeface="+mj-lt"/>
                <a:cs typeface="SimSun" charset="0"/>
              </a:rPr>
              <a:t>, </a:t>
            </a:r>
            <a:r>
              <a:rPr lang="en-US" sz="1400" dirty="0" smtClean="0">
                <a:latin typeface="+mj-lt"/>
                <a:cs typeface="SimSun" charset="0"/>
              </a:rPr>
              <a:t>и данные </a:t>
            </a:r>
            <a:endParaRPr lang="ru-RU" sz="1400" dirty="0" smtClean="0">
              <a:latin typeface="+mj-lt"/>
              <a:cs typeface="SimSun" charset="0"/>
            </a:endParaRPr>
          </a:p>
          <a:p>
            <a:r>
              <a:rPr lang="en-US" sz="1400" dirty="0" smtClean="0">
                <a:latin typeface="+mj-lt"/>
                <a:cs typeface="SimSun" charset="0"/>
              </a:rPr>
              <a:t>из файла загрузятся в открытую таблицу</a:t>
            </a:r>
            <a:r>
              <a:rPr lang="ru-RU" sz="1400" dirty="0" smtClean="0">
                <a:latin typeface="+mj-lt"/>
                <a:cs typeface="SimSun" charset="0"/>
              </a:rPr>
              <a:t>.</a:t>
            </a:r>
            <a:endParaRPr lang="ru-RU" sz="1400" dirty="0">
              <a:latin typeface="+mj-lt"/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3723503" y="2809103"/>
            <a:ext cx="45719" cy="642550"/>
          </a:xfrm>
          <a:prstGeom prst="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113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Контроль правильности заполнения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40042"/>
            <a:ext cx="8915400" cy="43711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Статусы ЛПУ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4104782"/>
            <a:ext cx="756809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 открывалось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/>
              <a:t>— устанавливается, если оператор не входил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редактирование таблицы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20488" y="5008002"/>
            <a:ext cx="725390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В </a:t>
            </a:r>
            <a:r>
              <a:rPr lang="ru-RU" b="1" dirty="0" smtClean="0"/>
              <a:t>работе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ru-RU" dirty="0" smtClean="0"/>
              <a:t>присваивается</a:t>
            </a:r>
            <a:r>
              <a:rPr lang="en-US" dirty="0" smtClean="0"/>
              <a:t> </a:t>
            </a:r>
            <a:r>
              <a:rPr lang="en-US" dirty="0"/>
              <a:t>автоматически при сохранении </a:t>
            </a:r>
            <a:endParaRPr lang="ru-RU" dirty="0" smtClean="0"/>
          </a:p>
          <a:p>
            <a:r>
              <a:rPr lang="ru-RU" dirty="0" smtClean="0"/>
              <a:t>мониторинга как черновика.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27621" y="5900984"/>
            <a:ext cx="73336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Отправлен на проверку</a:t>
            </a:r>
            <a:r>
              <a:rPr lang="en-US" dirty="0"/>
              <a:t> — устанавливается, когда оператор </a:t>
            </a:r>
            <a:r>
              <a:rPr lang="ru-RU" dirty="0" smtClean="0"/>
              <a:t>согласен</a:t>
            </a:r>
            <a:r>
              <a:rPr lang="en-US" dirty="0" smtClean="0"/>
              <a:t> </a:t>
            </a:r>
            <a:r>
              <a:rPr lang="en-US" dirty="0"/>
              <a:t>с введенными данными и сохраняет мониторинг.</a:t>
            </a:r>
            <a:endParaRPr lang="ru-RU" dirty="0"/>
          </a:p>
        </p:txBody>
      </p:sp>
      <p:pic>
        <p:nvPicPr>
          <p:cNvPr id="8" name="Рисунок 7" descr="C:\Users\sly\Desktop\1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4802" y="2042985"/>
            <a:ext cx="9328614" cy="162177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376</Words>
  <Application>WPS Presentation</Application>
  <PresentationFormat>Произвольный</PresentationFormat>
  <Paragraphs>88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по работе в интерфейсе  программы Мониторингов, разработанной БУЗ ВО “МИАЦ”</vt:lpstr>
      <vt:lpstr>Регистрация для  получения логина и пароля </vt:lpstr>
      <vt:lpstr>Вход в программу</vt:lpstr>
      <vt:lpstr>Работа с программой</vt:lpstr>
      <vt:lpstr>Слайд 5</vt:lpstr>
      <vt:lpstr>Слайд 6</vt:lpstr>
      <vt:lpstr>Заполнение таблицы</vt:lpstr>
      <vt:lpstr>Загрузка из программы Офиса</vt:lpstr>
      <vt:lpstr>Контроль правильности заполнения</vt:lpstr>
      <vt:lpstr>Слайд 10</vt:lpstr>
      <vt:lpstr>История статусов и текстов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работе в интерфейсе  программы Мониторингов, разработанной БУЗ ВО “МИАЦ”</dc:title>
  <dc:creator>Шоломовы</dc:creator>
  <cp:lastModifiedBy>sly</cp:lastModifiedBy>
  <cp:revision>39</cp:revision>
  <dcterms:created xsi:type="dcterms:W3CDTF">2025-05-20T07:35:21Z</dcterms:created>
  <dcterms:modified xsi:type="dcterms:W3CDTF">2025-05-20T08:12:58Z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1049-11.1.0.11723</vt:lpwstr>
  </property>
</Properties>
</file>